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56" r:id="rId2"/>
    <p:sldId id="257" r:id="rId3"/>
    <p:sldId id="302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258" r:id="rId14"/>
    <p:sldId id="324" r:id="rId15"/>
    <p:sldId id="259" r:id="rId16"/>
    <p:sldId id="272" r:id="rId17"/>
    <p:sldId id="261" r:id="rId18"/>
    <p:sldId id="264" r:id="rId19"/>
    <p:sldId id="275" r:id="rId20"/>
    <p:sldId id="289" r:id="rId21"/>
    <p:sldId id="266" r:id="rId22"/>
    <p:sldId id="265" r:id="rId23"/>
    <p:sldId id="295" r:id="rId24"/>
    <p:sldId id="273" r:id="rId25"/>
    <p:sldId id="276" r:id="rId26"/>
    <p:sldId id="315" r:id="rId27"/>
    <p:sldId id="313" r:id="rId28"/>
    <p:sldId id="312" r:id="rId29"/>
    <p:sldId id="314" r:id="rId30"/>
    <p:sldId id="297" r:id="rId31"/>
    <p:sldId id="320" r:id="rId32"/>
    <p:sldId id="319" r:id="rId33"/>
    <p:sldId id="318" r:id="rId34"/>
    <p:sldId id="316" r:id="rId35"/>
    <p:sldId id="317" r:id="rId36"/>
    <p:sldId id="321" r:id="rId37"/>
    <p:sldId id="322" r:id="rId38"/>
    <p:sldId id="323" r:id="rId39"/>
    <p:sldId id="296" r:id="rId40"/>
    <p:sldId id="298" r:id="rId41"/>
    <p:sldId id="301" r:id="rId42"/>
    <p:sldId id="299" r:id="rId43"/>
    <p:sldId id="300" r:id="rId44"/>
    <p:sldId id="283" r:id="rId45"/>
    <p:sldId id="280" r:id="rId46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44" autoAdjust="0"/>
    <p:restoredTop sz="87811" autoAdjust="0"/>
  </p:normalViewPr>
  <p:slideViewPr>
    <p:cSldViewPr>
      <p:cViewPr>
        <p:scale>
          <a:sx n="100" d="100"/>
          <a:sy n="100" d="100"/>
        </p:scale>
        <p:origin x="-1092" y="-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6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FE562-B4A7-4691-93A6-AE6376F8EF26}" type="datetimeFigureOut">
              <a:rPr lang="de-CH" smtClean="0"/>
              <a:t>30.05.2011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7FE81-6B21-41EA-A3E2-976A199E593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80916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</a:p>
          <a:p>
            <a:r>
              <a:rPr lang="de-CH" dirty="0" smtClean="0"/>
              <a:t>Vorbereitung: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Popcorn</a:t>
            </a:r>
          </a:p>
          <a:p>
            <a:pPr marL="171450" indent="-171450">
              <a:buFont typeface="Arial" charset="0"/>
              <a:buChar char="•"/>
            </a:pPr>
            <a:r>
              <a:rPr lang="de-CH" baseline="0" dirty="0" smtClean="0"/>
              <a:t>Christina Laptop: Browser mit mrt.elmermx.ch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Lukas: Emulator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Christina: Telefon (mit WLAN)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37007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4411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1779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10498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50583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35042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35042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Lukas, Emulator</a:t>
            </a:r>
          </a:p>
          <a:p>
            <a:r>
              <a:rPr lang="de-CH" dirty="0" smtClean="0"/>
              <a:t>Christina</a:t>
            </a:r>
            <a:r>
              <a:rPr lang="de-CH" baseline="0" dirty="0" smtClean="0"/>
              <a:t>, </a:t>
            </a:r>
            <a:r>
              <a:rPr lang="de-CH" baseline="0" dirty="0" smtClean="0"/>
              <a:t>Sekretärin</a:t>
            </a:r>
          </a:p>
          <a:p>
            <a:r>
              <a:rPr lang="de-CH" baseline="0" dirty="0" smtClean="0"/>
              <a:t>Delia</a:t>
            </a:r>
            <a:r>
              <a:rPr lang="de-CH" baseline="0" dirty="0" smtClean="0"/>
              <a:t>, </a:t>
            </a:r>
            <a:r>
              <a:rPr lang="de-CH" baseline="0" dirty="0" smtClean="0"/>
              <a:t>Kundin</a:t>
            </a:r>
          </a:p>
          <a:p>
            <a:r>
              <a:rPr lang="de-CH" baseline="0" dirty="0" err="1" smtClean="0"/>
              <a:t>Digi</a:t>
            </a:r>
            <a:r>
              <a:rPr lang="de-CH" baseline="0" dirty="0" smtClean="0"/>
              <a:t>, Super Mario</a:t>
            </a:r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6096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71428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035038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4200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61294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58090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673207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76137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Lukas (</a:t>
            </a:r>
            <a:r>
              <a:rPr lang="de-CH" dirty="0" err="1" smtClean="0"/>
              <a:t>Digi</a:t>
            </a:r>
            <a:r>
              <a:rPr lang="de-CH" dirty="0" smtClean="0"/>
              <a:t>: Orientierungspunkt</a:t>
            </a:r>
            <a:r>
              <a:rPr lang="de-CH" dirty="0" smtClean="0"/>
              <a:t>)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39003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Lukas (</a:t>
            </a:r>
            <a:r>
              <a:rPr lang="de-CH" dirty="0" err="1" smtClean="0"/>
              <a:t>Digi</a:t>
            </a:r>
            <a:r>
              <a:rPr lang="de-CH" dirty="0" smtClean="0"/>
              <a:t>: Orientierungspunkt</a:t>
            </a:r>
            <a:r>
              <a:rPr lang="de-CH" dirty="0" smtClean="0"/>
              <a:t>)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74357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01034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480883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23140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817350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186578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166064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03658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549070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466620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044453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237371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038043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2791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21223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Wikipedia :-P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0670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37806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97284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6390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8497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5644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winkliges Dreieck 9"/>
          <p:cNvSpPr/>
          <p:nvPr/>
        </p:nvSpPr>
        <p:spPr>
          <a:xfrm>
            <a:off x="-1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685800" y="1752602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17" name="Untertitel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de-DE" smtClean="0"/>
              <a:t>Formatvorlage des Untertitelmasters durch Klicken bearbeiten</a:t>
            </a:r>
            <a:endParaRPr kumimoji="0" lang="en-US"/>
          </a:p>
        </p:txBody>
      </p:sp>
      <p:grpSp>
        <p:nvGrpSpPr>
          <p:cNvPr id="2" name="Gruppieren 1"/>
          <p:cNvGrpSpPr/>
          <p:nvPr/>
        </p:nvGrpSpPr>
        <p:grpSpPr>
          <a:xfrm>
            <a:off x="-3765" y="4953001"/>
            <a:ext cx="9147765" cy="1912088"/>
            <a:chOff x="-3765" y="4832896"/>
            <a:chExt cx="9147765" cy="2032192"/>
          </a:xfrm>
        </p:grpSpPr>
        <p:sp>
          <p:nvSpPr>
            <p:cNvPr id="7" name="Freihand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8" name="Freihand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11" name="Freihand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Gerade Verbindung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umsplatzhalt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DE9042E-4E4D-4964-A514-ED26055502DF}" type="datetime1">
              <a:rPr lang="de-DE" smtClean="0"/>
              <a:t>30.05.2011</a:t>
            </a:fld>
            <a:endParaRPr lang="de-DE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14" name="Grafik 13" descr="HSR Logo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472" y="5786454"/>
            <a:ext cx="2321854" cy="61529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63500">
              <a:srgbClr val="FFFFFF"/>
            </a:glow>
            <a:outerShdw sx="1000" sy="1000" algn="ctr" rotWithShape="0">
              <a:srgbClr val="000000"/>
            </a:outerShdw>
          </a:effectLst>
        </p:spPr>
      </p:pic>
      <p:pic>
        <p:nvPicPr>
          <p:cNvPr id="15" name="Picture 2" descr="E:\hsr\se2p_svn.elmermx.ch\doc\media\logo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0648"/>
            <a:ext cx="165504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481330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4A76472-FE75-49F7-821C-0446D9838459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44014" y="274641"/>
            <a:ext cx="1777471" cy="5592761"/>
          </a:xfrm>
        </p:spPr>
        <p:txBody>
          <a:bodyPr vert="eaVert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D69EEE-5B7D-41B0-9AC9-40E6432EA1FF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de-DE" dirty="0" smtClean="0"/>
              <a:t>Textmasterformat bearbeiten</a:t>
            </a:r>
          </a:p>
          <a:p>
            <a:pPr lvl="1" eaLnBrk="1" latinLnBrk="0" hangingPunct="1"/>
            <a:r>
              <a:rPr lang="de-DE" dirty="0" smtClean="0"/>
              <a:t>Zweite Ebene</a:t>
            </a:r>
          </a:p>
          <a:p>
            <a:pPr lvl="2" eaLnBrk="1" latinLnBrk="0" hangingPunct="1"/>
            <a:r>
              <a:rPr lang="de-DE" dirty="0" smtClean="0"/>
              <a:t>Dritte Ebene</a:t>
            </a:r>
          </a:p>
          <a:p>
            <a:pPr lvl="3" eaLnBrk="1" latinLnBrk="0" hangingPunct="1"/>
            <a:r>
              <a:rPr lang="de-DE" dirty="0" smtClean="0"/>
              <a:t>Vierte Ebene</a:t>
            </a:r>
          </a:p>
          <a:p>
            <a:pPr lvl="4" eaLnBrk="1" latinLnBrk="0" hangingPunct="1"/>
            <a:r>
              <a:rPr lang="de-DE" dirty="0" smtClean="0"/>
              <a:t>Fünfte Ebene</a:t>
            </a:r>
            <a:endParaRPr kumimoji="0"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ED3A787-3600-453C-9637-64B7E5F04AA7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9D0906F-70BC-4502-9C85-63404BE261A9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Eingekerbter Richtungspfeil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8" name="Eingekerbter Richtungspfeil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48132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48132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0F5748-F6CC-4D59-84CC-EB7BEDACD73F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1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645027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457201" y="1444295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444295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47C5B64-B793-4516-931A-31AC5E78585B}" type="datetime1">
              <a:rPr lang="de-DE" smtClean="0"/>
              <a:t>30.05.2011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60B347-13BB-4454-A0FA-5BF2F39FE96E}" type="datetime1">
              <a:rPr lang="de-DE" smtClean="0"/>
              <a:t>30.05.2011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00C4A0A-EE89-4DCC-B931-E71181232ECC}" type="datetime1">
              <a:rPr lang="de-DE" smtClean="0"/>
              <a:t>30.05.2011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6BED96B3-0BC3-4175-B693-10F1578FEDB0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232" y="5443403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de-DE" smtClean="0"/>
              <a:t>Bild durch Klicken auf Symbol hinzufügen</a:t>
            </a:r>
            <a:endParaRPr kumimoji="0"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0F84C89-714A-4C47-811A-ADA5D852C7C0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380073" y="6407945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4865123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8" name="Freihandform 7"/>
          <p:cNvSpPr>
            <a:spLocks/>
          </p:cNvSpPr>
          <p:nvPr/>
        </p:nvSpPr>
        <p:spPr bwMode="auto">
          <a:xfrm>
            <a:off x="499273" y="5944937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9" name="Freihand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0" name="Rechtwinkliges Dreieck 9"/>
          <p:cNvSpPr>
            <a:spLocks/>
          </p:cNvSpPr>
          <p:nvPr/>
        </p:nvSpPr>
        <p:spPr bwMode="auto">
          <a:xfrm>
            <a:off x="-6043" y="5791254"/>
            <a:ext cx="3402315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Gerade Verbindung 10"/>
          <p:cNvCxnSpPr/>
          <p:nvPr/>
        </p:nvCxnSpPr>
        <p:spPr>
          <a:xfrm>
            <a:off x="-9237" y="5787739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ingekerbter Richtungspfeil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13" name="Eingekerbter Richtungspfeil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 12"/>
          <p:cNvSpPr>
            <a:spLocks/>
          </p:cNvSpPr>
          <p:nvPr/>
        </p:nvSpPr>
        <p:spPr bwMode="auto">
          <a:xfrm>
            <a:off x="499273" y="5944937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2" name="Freihand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4" name="Rechtwinkliges Dreieck 13"/>
          <p:cNvSpPr>
            <a:spLocks/>
          </p:cNvSpPr>
          <p:nvPr/>
        </p:nvSpPr>
        <p:spPr bwMode="auto">
          <a:xfrm>
            <a:off x="-6043" y="5791254"/>
            <a:ext cx="3402315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Gerade Verbindung 14"/>
          <p:cNvCxnSpPr/>
          <p:nvPr/>
        </p:nvCxnSpPr>
        <p:spPr>
          <a:xfrm>
            <a:off x="-9237" y="5787739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elplatzhalt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0" name="Textplatzhalter 29"/>
          <p:cNvSpPr>
            <a:spLocks noGrp="1"/>
          </p:cNvSpPr>
          <p:nvPr>
            <p:ph type="body" idx="1"/>
          </p:nvPr>
        </p:nvSpPr>
        <p:spPr>
          <a:xfrm>
            <a:off x="457200" y="1481329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de-DE" dirty="0" smtClean="0"/>
              <a:t>Textmasterformate durch Klicken bearbeiten</a:t>
            </a:r>
          </a:p>
          <a:p>
            <a:pPr lvl="1" eaLnBrk="1" latinLnBrk="0" hangingPunct="1"/>
            <a:r>
              <a:rPr kumimoji="0" lang="de-DE" dirty="0" smtClean="0"/>
              <a:t>Zweite Ebene</a:t>
            </a:r>
          </a:p>
          <a:p>
            <a:pPr lvl="2" eaLnBrk="1" latinLnBrk="0" hangingPunct="1"/>
            <a:r>
              <a:rPr kumimoji="0" lang="de-DE" dirty="0" smtClean="0"/>
              <a:t>Dritte Ebene</a:t>
            </a:r>
          </a:p>
          <a:p>
            <a:pPr lvl="3" eaLnBrk="1" latinLnBrk="0" hangingPunct="1"/>
            <a:r>
              <a:rPr kumimoji="0" lang="de-DE" dirty="0" smtClean="0"/>
              <a:t>Vierte Ebene</a:t>
            </a:r>
          </a:p>
          <a:p>
            <a:pPr lvl="4" eaLnBrk="1" latinLnBrk="0" hangingPunct="1"/>
            <a:r>
              <a:rPr kumimoji="0" lang="de-DE" dirty="0" smtClean="0"/>
              <a:t>Fünfte Ebene</a:t>
            </a:r>
            <a:endParaRPr kumimoji="0"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30FDB1F-8D37-4D71-8D1A-AADBFBB74473}" type="datetime1">
              <a:rPr lang="de-DE" smtClean="0"/>
              <a:t>30.05.2011</a:t>
            </a:fld>
            <a:endParaRPr lang="de-DE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3"/>
          </p:nvPr>
        </p:nvSpPr>
        <p:spPr>
          <a:xfrm>
            <a:off x="4380073" y="6407945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>
          <a:xfrm>
            <a:off x="8647272" y="6407945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11" name="Grafik 10" descr="HSR Logo"/>
          <p:cNvPicPr>
            <a:picLocks noChangeAspect="1"/>
          </p:cNvPicPr>
          <p:nvPr/>
        </p:nvPicPr>
        <p:blipFill>
          <a:blip r:embed="rId14" cstate="print"/>
          <a:srcRect t="-277" r="74508"/>
          <a:stretch>
            <a:fillRect/>
          </a:stretch>
        </p:blipFill>
        <p:spPr>
          <a:xfrm>
            <a:off x="285720" y="6215082"/>
            <a:ext cx="428629" cy="446836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63500">
              <a:srgbClr val="FFFFFF"/>
            </a:glow>
            <a:outerShdw sx="1000" sy="1000" algn="ctr" rotWithShape="0">
              <a:srgbClr val="000000"/>
            </a:outerShdw>
          </a:effectLst>
        </p:spPr>
      </p:pic>
      <p:pic>
        <p:nvPicPr>
          <p:cNvPr id="16" name="Picture 2" descr="E:\hsr\se2p_svn.elmermx.ch\doc\media\logo.pn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0648"/>
            <a:ext cx="165504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" pitchFamily="2" charset="2"/>
        <a:buChar char="Ø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Mobile Reporting Tool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SE2P Schlusspräsentation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2709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PICT001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400"/>
            <a:ext cx="9144000" cy="6043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69913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11</a:t>
            </a:fld>
            <a:endParaRPr lang="de-DE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00" y="116632"/>
            <a:ext cx="9150300" cy="7212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7686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400" dirty="0"/>
              <a:t>Problembeschreibung</a:t>
            </a:r>
            <a:endParaRPr lang="de-CH" dirty="0"/>
          </a:p>
        </p:txBody>
      </p:sp>
      <p:sp>
        <p:nvSpPr>
          <p:cNvPr id="10" name="Foliennummernplatzhalter 2"/>
          <p:cNvSpPr txBox="1">
            <a:spLocks/>
          </p:cNvSpPr>
          <p:nvPr/>
        </p:nvSpPr>
        <p:spPr>
          <a:xfrm>
            <a:off x="8647272" y="6407945"/>
            <a:ext cx="365760" cy="365125"/>
          </a:xfrm>
          <a:prstGeom prst="rect">
            <a:avLst/>
          </a:prstGeom>
        </p:spPr>
        <p:txBody>
          <a:bodyPr vert="horz" anchor="b"/>
          <a:lstStyle>
            <a:defPPr>
              <a:defRPr lang="de-DE"/>
            </a:defPPr>
            <a:lvl1pPr marL="0" algn="r" defTabSz="914400" rtl="0" eaLnBrk="1" latinLnBrk="0" hangingPunct="1">
              <a:defRPr kumimoji="0" sz="1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6AE60A-B69C-4790-82F7-3882EDF23186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3074" name="Picture 2" descr="J:\svn_backups\se2p_svn.elmermx.ch\doc\uint2\praesentation_proble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950516"/>
            <a:ext cx="16531315" cy="646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799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81481E-6 L -0.29757 4.8148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757 4.81481E-6 L -0.95121 4.81481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SE1 Theorie anwenden</a:t>
            </a:r>
          </a:p>
          <a:p>
            <a:r>
              <a:rPr lang="de-CH" dirty="0" smtClean="0"/>
              <a:t>Neue </a:t>
            </a:r>
            <a:r>
              <a:rPr lang="de-CH" dirty="0" smtClean="0"/>
              <a:t>Technologien kennenlernen</a:t>
            </a:r>
            <a:endParaRPr lang="de-CH" dirty="0" smtClean="0"/>
          </a:p>
          <a:p>
            <a:pPr lvl="1"/>
            <a:r>
              <a:rPr lang="de-CH" dirty="0" err="1" smtClean="0"/>
              <a:t>Android</a:t>
            </a:r>
            <a:endParaRPr lang="de-CH" dirty="0" smtClean="0"/>
          </a:p>
          <a:p>
            <a:pPr lvl="1"/>
            <a:r>
              <a:rPr lang="de-CH" dirty="0" smtClean="0"/>
              <a:t>Ruby on </a:t>
            </a:r>
            <a:r>
              <a:rPr lang="de-CH" dirty="0" err="1" smtClean="0"/>
              <a:t>Rails</a:t>
            </a:r>
            <a:endParaRPr lang="de-CH" dirty="0" smtClean="0"/>
          </a:p>
          <a:p>
            <a:r>
              <a:rPr lang="de-CH" dirty="0" smtClean="0"/>
              <a:t>Arbeitszeit mit Handy erfassen</a:t>
            </a:r>
          </a:p>
          <a:p>
            <a:pPr lvl="1"/>
            <a:r>
              <a:rPr lang="de-CH" dirty="0"/>
              <a:t>Aussendienstmitarbeiter </a:t>
            </a:r>
            <a:r>
              <a:rPr lang="de-CH" dirty="0" smtClean="0"/>
              <a:t> </a:t>
            </a:r>
            <a:r>
              <a:rPr lang="de-CH" dirty="0" smtClean="0">
                <a:sym typeface="Wingdings" pitchFamily="2" charset="2"/>
              </a:rPr>
              <a:t> </a:t>
            </a:r>
            <a:r>
              <a:rPr lang="de-CH" dirty="0" smtClean="0"/>
              <a:t>Simples GUI</a:t>
            </a:r>
          </a:p>
          <a:p>
            <a:r>
              <a:rPr lang="de-CH" dirty="0" smtClean="0"/>
              <a:t>Zugriff auf Daten über Webbrowser</a:t>
            </a:r>
          </a:p>
          <a:p>
            <a:pPr lvl="1"/>
            <a:r>
              <a:rPr lang="de-CH" dirty="0" smtClean="0"/>
              <a:t>Sekretärin </a:t>
            </a:r>
            <a:r>
              <a:rPr lang="de-CH" dirty="0" smtClean="0">
                <a:sym typeface="Wingdings" pitchFamily="2" charset="2"/>
              </a:rPr>
              <a:t> </a:t>
            </a:r>
            <a:r>
              <a:rPr lang="de-CH" dirty="0" smtClean="0"/>
              <a:t>Einfache Administration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Ziele</a:t>
            </a:r>
            <a:endParaRPr lang="de-CH" dirty="0"/>
          </a:p>
        </p:txBody>
      </p:sp>
      <p:pic>
        <p:nvPicPr>
          <p:cNvPr id="3075" name="Picture 3" descr="C:\Users\Lukas Elmer\AppData\Local\Microsoft\Windows\Temporary Internet Files\Content.IE5\E2GAV9V0\MP900433179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851085"/>
            <a:ext cx="2466964" cy="18514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70393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/>
              <a:t>Authentifizierung &amp; Autorisierung</a:t>
            </a:r>
          </a:p>
          <a:p>
            <a:r>
              <a:rPr lang="de-CH" dirty="0" smtClean="0"/>
              <a:t>Start </a:t>
            </a:r>
            <a:r>
              <a:rPr lang="de-CH" dirty="0"/>
              <a:t>/ </a:t>
            </a:r>
            <a:r>
              <a:rPr lang="de-CH" dirty="0" smtClean="0"/>
              <a:t>Stopp </a:t>
            </a:r>
            <a:r>
              <a:rPr lang="de-CH" dirty="0" smtClean="0">
                <a:sym typeface="Wingdings" pitchFamily="2" charset="2"/>
              </a:rPr>
              <a:t> Zeiterfassung</a:t>
            </a:r>
            <a:endParaRPr lang="de-CH" dirty="0" smtClean="0"/>
          </a:p>
          <a:p>
            <a:r>
              <a:rPr lang="de-CH" dirty="0" smtClean="0"/>
              <a:t>Kundenvorschläge</a:t>
            </a:r>
            <a:endParaRPr lang="de-CH" dirty="0" smtClean="0"/>
          </a:p>
          <a:p>
            <a:pPr lvl="1"/>
            <a:r>
              <a:rPr lang="de-CH" dirty="0" smtClean="0"/>
              <a:t>GPS Position</a:t>
            </a:r>
          </a:p>
          <a:p>
            <a:pPr lvl="1"/>
            <a:r>
              <a:rPr lang="de-CH" dirty="0" err="1" smtClean="0"/>
              <a:t>Autocompletion</a:t>
            </a:r>
            <a:r>
              <a:rPr lang="de-CH" dirty="0" smtClean="0"/>
              <a:t> Name</a:t>
            </a:r>
          </a:p>
          <a:p>
            <a:r>
              <a:rPr lang="de-CH" dirty="0" smtClean="0"/>
              <a:t>Stundeneintragstyp-Auswahl</a:t>
            </a:r>
          </a:p>
          <a:p>
            <a:r>
              <a:rPr lang="de-CH" dirty="0" smtClean="0"/>
              <a:t>Beschreibung</a:t>
            </a:r>
          </a:p>
          <a:p>
            <a:r>
              <a:rPr lang="de-CH" dirty="0" smtClean="0"/>
              <a:t>Synchronisation</a:t>
            </a:r>
          </a:p>
          <a:p>
            <a:pPr lvl="1"/>
            <a:r>
              <a:rPr lang="de-CH" dirty="0" smtClean="0"/>
              <a:t>Stundeneinträge</a:t>
            </a:r>
          </a:p>
          <a:p>
            <a:pPr lvl="1"/>
            <a:r>
              <a:rPr lang="de-CH" dirty="0" smtClean="0"/>
              <a:t>Stundeneintragstypen</a:t>
            </a:r>
          </a:p>
          <a:p>
            <a:pPr lvl="1"/>
            <a:r>
              <a:rPr lang="de-CH" dirty="0" smtClean="0"/>
              <a:t>Kunden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Realisierte </a:t>
            </a:r>
            <a:r>
              <a:rPr lang="de-CH" dirty="0" smtClean="0"/>
              <a:t>Funktionen</a:t>
            </a:r>
            <a:br>
              <a:rPr lang="de-CH" dirty="0" smtClean="0"/>
            </a:br>
            <a:r>
              <a:rPr lang="de-CH" dirty="0" smtClean="0"/>
              <a:t>Client </a:t>
            </a:r>
            <a:r>
              <a:rPr lang="de-CH" dirty="0"/>
              <a:t>(</a:t>
            </a:r>
            <a:r>
              <a:rPr lang="de-CH" dirty="0" err="1"/>
              <a:t>Android</a:t>
            </a:r>
            <a:r>
              <a:rPr lang="de-CH" dirty="0" smtClean="0"/>
              <a:t>)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6163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Authentifizierung &amp; Autorisierung</a:t>
            </a:r>
          </a:p>
          <a:p>
            <a:r>
              <a:rPr lang="de-CH" dirty="0" smtClean="0"/>
              <a:t>CRUD</a:t>
            </a:r>
          </a:p>
          <a:p>
            <a:pPr lvl="1"/>
            <a:r>
              <a:rPr lang="de-CH" dirty="0" smtClean="0"/>
              <a:t>Materialien</a:t>
            </a:r>
          </a:p>
          <a:p>
            <a:pPr lvl="1"/>
            <a:r>
              <a:rPr lang="de-CH" dirty="0" smtClean="0"/>
              <a:t>Aufträge</a:t>
            </a:r>
          </a:p>
          <a:p>
            <a:pPr lvl="1"/>
            <a:r>
              <a:rPr lang="de-CH" dirty="0" smtClean="0"/>
              <a:t>Kunden</a:t>
            </a:r>
          </a:p>
          <a:p>
            <a:pPr lvl="1"/>
            <a:r>
              <a:rPr lang="de-CH" dirty="0" smtClean="0"/>
              <a:t>Mitarbeiter</a:t>
            </a:r>
          </a:p>
          <a:p>
            <a:pPr lvl="1"/>
            <a:r>
              <a:rPr lang="de-CH" dirty="0" smtClean="0"/>
              <a:t>Stundeneinträge</a:t>
            </a:r>
          </a:p>
          <a:p>
            <a:pPr lvl="1"/>
            <a:r>
              <a:rPr lang="de-CH" dirty="0" smtClean="0"/>
              <a:t>Stundeneintragstypen</a:t>
            </a:r>
          </a:p>
          <a:p>
            <a:r>
              <a:rPr lang="de-CH" dirty="0" smtClean="0"/>
              <a:t>Google </a:t>
            </a:r>
            <a:r>
              <a:rPr lang="de-CH" dirty="0" err="1" smtClean="0"/>
              <a:t>Maps</a:t>
            </a:r>
            <a:r>
              <a:rPr lang="de-CH" dirty="0" smtClean="0"/>
              <a:t> Integration</a:t>
            </a:r>
          </a:p>
          <a:p>
            <a:r>
              <a:rPr lang="de-CH" dirty="0" smtClean="0"/>
              <a:t>Synchronisation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Realisierte </a:t>
            </a:r>
            <a:r>
              <a:rPr lang="de-CH" dirty="0"/>
              <a:t>Funktionen</a:t>
            </a:r>
            <a:br>
              <a:rPr lang="de-CH" dirty="0"/>
            </a:br>
            <a:r>
              <a:rPr lang="de-CH" dirty="0"/>
              <a:t>Server (</a:t>
            </a:r>
            <a:r>
              <a:rPr lang="de-CH" dirty="0" err="1"/>
              <a:t>Rails</a:t>
            </a:r>
            <a:r>
              <a:rPr lang="de-CH" dirty="0" smtClean="0"/>
              <a:t>)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85780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Live Demo</a:t>
            </a:r>
            <a:endParaRPr lang="de-CH" dirty="0"/>
          </a:p>
        </p:txBody>
      </p:sp>
      <p:sp>
        <p:nvSpPr>
          <p:cNvPr id="6" name="Textfeld 5"/>
          <p:cNvSpPr txBox="1"/>
          <p:nvPr/>
        </p:nvSpPr>
        <p:spPr>
          <a:xfrm>
            <a:off x="814497" y="1536124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 err="1" smtClean="0"/>
              <a:t>Android</a:t>
            </a:r>
            <a:r>
              <a:rPr lang="de-CH" b="1" dirty="0" smtClean="0"/>
              <a:t> GUI</a:t>
            </a:r>
            <a:endParaRPr lang="de-CH" b="1" dirty="0"/>
          </a:p>
        </p:txBody>
      </p:sp>
      <p:sp>
        <p:nvSpPr>
          <p:cNvPr id="14" name="Textfeld 13"/>
          <p:cNvSpPr txBox="1"/>
          <p:nvPr/>
        </p:nvSpPr>
        <p:spPr>
          <a:xfrm>
            <a:off x="3494906" y="1530419"/>
            <a:ext cx="5127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/>
              <a:t>Anzeige Stundeneinträge auf Server </a:t>
            </a:r>
            <a:endParaRPr lang="de-CH" b="1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16</a:t>
            </a:fld>
            <a:endParaRPr lang="de-DE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866" y="1978174"/>
            <a:ext cx="5760640" cy="1954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80" y="1918444"/>
            <a:ext cx="2367253" cy="3888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77569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Architektur Übersicht</a:t>
            </a:r>
            <a:endParaRPr lang="de-CH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9"/>
          <a:stretch/>
        </p:blipFill>
        <p:spPr bwMode="auto">
          <a:xfrm>
            <a:off x="5148064" y="1190873"/>
            <a:ext cx="3867919" cy="4605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17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Server</a:t>
            </a:r>
          </a:p>
          <a:p>
            <a:pPr lvl="1"/>
            <a:r>
              <a:rPr lang="fr-CH" dirty="0"/>
              <a:t>Apache </a:t>
            </a:r>
            <a:r>
              <a:rPr lang="en-US" dirty="0"/>
              <a:t>Webserver</a:t>
            </a:r>
            <a:endParaRPr lang="fr-CH" dirty="0"/>
          </a:p>
          <a:p>
            <a:pPr lvl="1"/>
            <a:r>
              <a:rPr lang="fr-CH" dirty="0"/>
              <a:t>MySQL DB</a:t>
            </a:r>
          </a:p>
          <a:p>
            <a:r>
              <a:rPr lang="fr-CH" dirty="0"/>
              <a:t>PC Client</a:t>
            </a:r>
          </a:p>
          <a:p>
            <a:pPr lvl="1"/>
            <a:r>
              <a:rPr lang="fr-CH" dirty="0"/>
              <a:t>HTTP(S)</a:t>
            </a:r>
          </a:p>
          <a:p>
            <a:pPr lvl="1"/>
            <a:r>
              <a:rPr lang="fr-CH" dirty="0"/>
              <a:t>Browser (XHTML, CSS, JS)</a:t>
            </a:r>
          </a:p>
          <a:p>
            <a:r>
              <a:rPr lang="fr-CH" dirty="0" err="1"/>
              <a:t>Android</a:t>
            </a:r>
            <a:r>
              <a:rPr lang="fr-CH" dirty="0"/>
              <a:t> Client</a:t>
            </a:r>
          </a:p>
          <a:p>
            <a:pPr lvl="1"/>
            <a:r>
              <a:rPr lang="fr-CH" dirty="0"/>
              <a:t>HTTP(S)</a:t>
            </a:r>
          </a:p>
          <a:p>
            <a:pPr lvl="1"/>
            <a:r>
              <a:rPr lang="fr-CH" dirty="0" err="1"/>
              <a:t>SQLite</a:t>
            </a:r>
            <a:r>
              <a:rPr lang="fr-CH" dirty="0"/>
              <a:t> DB</a:t>
            </a:r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94457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Tiers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18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467544" y="1268760"/>
            <a:ext cx="8064896" cy="4608512"/>
            <a:chOff x="467544" y="1268760"/>
            <a:chExt cx="8064896" cy="4608512"/>
          </a:xfrm>
        </p:grpSpPr>
        <p:pic>
          <p:nvPicPr>
            <p:cNvPr id="6" name="Grafik 5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1268760"/>
              <a:ext cx="8064896" cy="4608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Rechteck 6"/>
            <p:cNvSpPr/>
            <p:nvPr/>
          </p:nvSpPr>
          <p:spPr>
            <a:xfrm>
              <a:off x="4355976" y="3789040"/>
              <a:ext cx="4032448" cy="18722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33799273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Domainmodel </a:t>
            </a:r>
            <a:endParaRPr lang="de-CH" dirty="0"/>
          </a:p>
        </p:txBody>
      </p:sp>
      <p:sp>
        <p:nvSpPr>
          <p:cNvPr id="4" name="Rechteck 3"/>
          <p:cNvSpPr/>
          <p:nvPr/>
        </p:nvSpPr>
        <p:spPr>
          <a:xfrm>
            <a:off x="5220072" y="4509120"/>
            <a:ext cx="3096344" cy="1872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19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-36512" y="1259788"/>
            <a:ext cx="9216008" cy="5023144"/>
            <a:chOff x="203736" y="1333947"/>
            <a:chExt cx="8480069" cy="4903365"/>
          </a:xfrm>
        </p:grpSpPr>
        <p:pic>
          <p:nvPicPr>
            <p:cNvPr id="6" name="Grafik 5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3" t="5164" r="1459" b="1686"/>
            <a:stretch/>
          </p:blipFill>
          <p:spPr bwMode="auto">
            <a:xfrm>
              <a:off x="203736" y="1333947"/>
              <a:ext cx="8480069" cy="47661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hteck 4"/>
            <p:cNvSpPr/>
            <p:nvPr/>
          </p:nvSpPr>
          <p:spPr>
            <a:xfrm>
              <a:off x="5220072" y="4653136"/>
              <a:ext cx="2880320" cy="1584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5366632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CH" sz="3000" dirty="0" smtClean="0"/>
              <a:t>Einführung MRT</a:t>
            </a:r>
          </a:p>
          <a:p>
            <a:r>
              <a:rPr lang="de-CH" sz="3000" dirty="0" smtClean="0"/>
              <a:t>Ziele</a:t>
            </a:r>
            <a:endParaRPr lang="de-CH" sz="3000" dirty="0" smtClean="0"/>
          </a:p>
          <a:p>
            <a:r>
              <a:rPr lang="de-CH" sz="3000" dirty="0" smtClean="0"/>
              <a:t>Realisierte Funktionen</a:t>
            </a:r>
          </a:p>
          <a:p>
            <a:r>
              <a:rPr lang="de-CH" sz="3000" dirty="0" smtClean="0"/>
              <a:t>Live Demo</a:t>
            </a:r>
          </a:p>
          <a:p>
            <a:r>
              <a:rPr lang="de-CH" sz="3000" dirty="0" smtClean="0"/>
              <a:t>Übersicht Architektur</a:t>
            </a:r>
            <a:endParaRPr lang="de-CH" sz="2200" dirty="0" smtClean="0"/>
          </a:p>
          <a:p>
            <a:pPr lvl="1"/>
            <a:r>
              <a:rPr lang="de-CH" sz="2600" dirty="0" smtClean="0"/>
              <a:t>Problemdomains</a:t>
            </a:r>
          </a:p>
          <a:p>
            <a:pPr lvl="1"/>
            <a:r>
              <a:rPr lang="de-CH" sz="2600" dirty="0" smtClean="0"/>
              <a:t>Tiers &amp; </a:t>
            </a:r>
            <a:r>
              <a:rPr lang="de-CH" sz="2600" dirty="0" err="1" smtClean="0"/>
              <a:t>Layers</a:t>
            </a:r>
            <a:r>
              <a:rPr lang="de-CH" sz="2600" dirty="0" smtClean="0"/>
              <a:t> /</a:t>
            </a:r>
            <a:r>
              <a:rPr lang="de-CH" sz="2600" dirty="0" smtClean="0">
                <a:sym typeface="Wingdings" pitchFamily="2" charset="2"/>
              </a:rPr>
              <a:t> </a:t>
            </a:r>
            <a:r>
              <a:rPr lang="de-CH" sz="2600" dirty="0" smtClean="0"/>
              <a:t>Packages</a:t>
            </a:r>
          </a:p>
          <a:p>
            <a:pPr lvl="1"/>
            <a:r>
              <a:rPr lang="de-CH" sz="2600" dirty="0" smtClean="0"/>
              <a:t>Design Model</a:t>
            </a:r>
          </a:p>
          <a:p>
            <a:r>
              <a:rPr lang="de-CH" sz="3000" dirty="0" smtClean="0"/>
              <a:t>Projektumfang</a:t>
            </a:r>
          </a:p>
          <a:p>
            <a:r>
              <a:rPr lang="de-CH" sz="3000" dirty="0" smtClean="0"/>
              <a:t>Aufwand</a:t>
            </a:r>
          </a:p>
          <a:p>
            <a:r>
              <a:rPr lang="de-CH" sz="3000" dirty="0" smtClean="0"/>
              <a:t>Projektverlauf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Inhalt</a:t>
            </a:r>
            <a:endParaRPr lang="de-CH" dirty="0"/>
          </a:p>
        </p:txBody>
      </p:sp>
      <p:pic>
        <p:nvPicPr>
          <p:cNvPr id="2051" name="Picture 3" descr="C:\Users\Lukas Elmer\AppData\Local\Microsoft\Windows\Temporary Internet Files\Content.IE5\E2GAV9V0\MP900409575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5" y="4581128"/>
            <a:ext cx="1620279" cy="1620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76244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de-CH" dirty="0"/>
              <a:t>Problemdomain </a:t>
            </a:r>
            <a:r>
              <a:rPr lang="de-CH" dirty="0" smtClean="0"/>
              <a:t>Server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20</a:t>
            </a:fld>
            <a:endParaRPr lang="de-D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" t="4228" r="2273" b="2792"/>
          <a:stretch/>
        </p:blipFill>
        <p:spPr bwMode="auto">
          <a:xfrm>
            <a:off x="1619672" y="44624"/>
            <a:ext cx="6624736" cy="676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03938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" fill="hold"/>
                                        <p:tgtEl>
                                          <p:spTgt spid="9218"/>
                                        </p:tgtEl>
                                      </p:cBhvr>
                                      <p:by x="62500" y="625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9218"/>
                                        </p:tgtEl>
                                      </p:cBhvr>
                                      <p:by x="160000" y="16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Problemdomain </a:t>
            </a:r>
            <a:r>
              <a:rPr lang="de-CH" dirty="0" err="1" smtClean="0"/>
              <a:t>Android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21</a:t>
            </a:fld>
            <a:endParaRPr lang="de-D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" t="8215" r="1899" b="6390"/>
          <a:stretch/>
        </p:blipFill>
        <p:spPr bwMode="auto">
          <a:xfrm>
            <a:off x="0" y="1466849"/>
            <a:ext cx="9144000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28785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Rails</a:t>
            </a:r>
            <a:endParaRPr lang="de-CH" dirty="0" smtClean="0"/>
          </a:p>
          <a:p>
            <a:pPr lvl="1"/>
            <a:r>
              <a:rPr lang="de-CH" dirty="0" err="1" smtClean="0"/>
              <a:t>Convention</a:t>
            </a:r>
            <a:r>
              <a:rPr lang="de-CH" dirty="0" smtClean="0"/>
              <a:t> </a:t>
            </a:r>
            <a:r>
              <a:rPr lang="de-CH" dirty="0" err="1"/>
              <a:t>over</a:t>
            </a:r>
            <a:r>
              <a:rPr lang="de-CH" dirty="0"/>
              <a:t> </a:t>
            </a:r>
            <a:r>
              <a:rPr lang="de-CH" dirty="0" err="1" smtClean="0"/>
              <a:t>configuration</a:t>
            </a:r>
            <a:endParaRPr lang="de-CH" dirty="0" smtClean="0"/>
          </a:p>
          <a:p>
            <a:pPr lvl="1"/>
            <a:r>
              <a:rPr lang="de-CH" dirty="0" smtClean="0"/>
              <a:t>Schichtenmodell bereits gegeben</a:t>
            </a:r>
            <a:endParaRPr lang="de-CH" dirty="0"/>
          </a:p>
          <a:p>
            <a:pPr lvl="1"/>
            <a:r>
              <a:rPr lang="de-CH" dirty="0"/>
              <a:t>Applikation zu klein, um </a:t>
            </a:r>
            <a:r>
              <a:rPr lang="de-CH" dirty="0" smtClean="0"/>
              <a:t>weiter aufzuteilen</a:t>
            </a:r>
          </a:p>
          <a:p>
            <a:endParaRPr lang="de-CH" dirty="0" smtClean="0"/>
          </a:p>
          <a:p>
            <a:r>
              <a:rPr lang="de-CH" dirty="0" smtClean="0"/>
              <a:t>Konzentration </a:t>
            </a:r>
            <a:r>
              <a:rPr lang="de-CH" dirty="0" err="1" smtClean="0"/>
              <a:t>Android</a:t>
            </a:r>
            <a:endParaRPr lang="de-CH" dirty="0" smtClean="0"/>
          </a:p>
          <a:p>
            <a:pPr lvl="1"/>
            <a:r>
              <a:rPr lang="de-CH" dirty="0" smtClean="0"/>
              <a:t>Schichtenarchitektur</a:t>
            </a:r>
            <a:endParaRPr lang="de-CH" dirty="0" smtClean="0"/>
          </a:p>
          <a:p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Layers</a:t>
            </a:r>
            <a:r>
              <a:rPr lang="de-CH" dirty="0" smtClean="0"/>
              <a:t> / Packages</a:t>
            </a:r>
            <a:endParaRPr lang="de-CH" dirty="0"/>
          </a:p>
        </p:txBody>
      </p:sp>
      <p:pic>
        <p:nvPicPr>
          <p:cNvPr id="1027" name="Picture 3" descr="D:\Users\Lukas Elmer\AppData\Local\Microsoft\Windows\Temporary Internet Files\Content.IE5\Z39E9T6L\MC900233355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116" y="4763068"/>
            <a:ext cx="1966400" cy="16902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53033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de-CH" dirty="0" err="1" smtClean="0"/>
              <a:t>Layers</a:t>
            </a:r>
            <a:r>
              <a:rPr lang="de-CH" dirty="0" smtClean="0"/>
              <a:t> / Packages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23</a:t>
            </a:fld>
            <a:endParaRPr lang="de-DE"/>
          </a:p>
        </p:txBody>
      </p:sp>
      <p:pic>
        <p:nvPicPr>
          <p:cNvPr id="8" name="Grafik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96975"/>
            <a:ext cx="8706855" cy="393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9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24</a:t>
            </a:fld>
            <a:endParaRPr lang="de-DE" dirty="0"/>
          </a:p>
        </p:txBody>
      </p:sp>
      <p:pic>
        <p:nvPicPr>
          <p:cNvPr id="6" name="Grafik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" t="2903" r="1245" b="1352"/>
          <a:stretch/>
        </p:blipFill>
        <p:spPr bwMode="auto">
          <a:xfrm>
            <a:off x="127009" y="16880"/>
            <a:ext cx="8844456" cy="92385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llipse 1"/>
          <p:cNvSpPr/>
          <p:nvPr/>
        </p:nvSpPr>
        <p:spPr>
          <a:xfrm>
            <a:off x="899592" y="3549972"/>
            <a:ext cx="576064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00568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0.08565 L 4.16667E-6 -0.705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0.0419 L -1.11111E-6 -0.5780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Aufteilung Server (</a:t>
            </a:r>
            <a:r>
              <a:rPr lang="de-CH" dirty="0" err="1" smtClean="0"/>
              <a:t>Rails</a:t>
            </a:r>
            <a:r>
              <a:rPr lang="de-CH" dirty="0" smtClean="0"/>
              <a:t>) und Client (</a:t>
            </a:r>
            <a:r>
              <a:rPr lang="de-CH" dirty="0" err="1" smtClean="0"/>
              <a:t>Android</a:t>
            </a:r>
            <a:r>
              <a:rPr lang="de-CH" dirty="0" smtClean="0"/>
              <a:t>)</a:t>
            </a:r>
          </a:p>
          <a:p>
            <a:r>
              <a:rPr lang="de-CH" dirty="0" smtClean="0"/>
              <a:t>LOC</a:t>
            </a:r>
          </a:p>
          <a:p>
            <a:pPr lvl="1"/>
            <a:r>
              <a:rPr lang="de-CH" dirty="0" smtClean="0"/>
              <a:t>Nicht addierbar (Java, Ruby)</a:t>
            </a:r>
          </a:p>
          <a:p>
            <a:pPr lvl="1"/>
            <a:r>
              <a:rPr lang="de-CH" dirty="0" smtClean="0"/>
              <a:t>Gleiche Funktionalität, aber:</a:t>
            </a:r>
            <a:endParaRPr lang="de-CH" dirty="0" smtClean="0"/>
          </a:p>
          <a:p>
            <a:pPr lvl="2"/>
            <a:r>
              <a:rPr lang="de-CH" dirty="0" smtClean="0"/>
              <a:t>Java LOC &gt; Ruby </a:t>
            </a:r>
            <a:r>
              <a:rPr lang="de-CH" dirty="0" smtClean="0"/>
              <a:t>LOC</a:t>
            </a:r>
            <a:endParaRPr lang="de-CH" dirty="0" smtClean="0"/>
          </a:p>
          <a:p>
            <a:endParaRPr lang="de-CH" dirty="0" smtClean="0"/>
          </a:p>
          <a:p>
            <a:endParaRPr lang="de-CH" dirty="0"/>
          </a:p>
          <a:p>
            <a:pPr lvl="1"/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Projektumfang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25</a:t>
            </a:fld>
            <a:endParaRPr lang="de-DE"/>
          </a:p>
        </p:txBody>
      </p:sp>
      <p:pic>
        <p:nvPicPr>
          <p:cNvPr id="2050" name="Picture 2" descr="C:\Users\schefe\AppData\Local\Microsoft\Windows\Temporary Internet Files\Content.IE5\PFEG0HII\MP900289113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04" y="4744220"/>
            <a:ext cx="2059344" cy="1362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482977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 smtClean="0"/>
              <a:t>Anzahl </a:t>
            </a:r>
            <a:r>
              <a:rPr lang="de-CH" dirty="0"/>
              <a:t>eigene Klassen: 24</a:t>
            </a:r>
          </a:p>
          <a:p>
            <a:r>
              <a:rPr lang="de-CH" dirty="0"/>
              <a:t>Anzahl verwendete Klassen / Module: </a:t>
            </a:r>
            <a:r>
              <a:rPr lang="de-CH" dirty="0" smtClean="0"/>
              <a:t>~ 5-20</a:t>
            </a:r>
            <a:endParaRPr lang="de-CH" dirty="0"/>
          </a:p>
          <a:p>
            <a:r>
              <a:rPr lang="de-CH" dirty="0"/>
              <a:t>~ </a:t>
            </a:r>
            <a:r>
              <a:rPr lang="de-CH" dirty="0" smtClean="0"/>
              <a:t>Geschriebene Codezeilen</a:t>
            </a:r>
          </a:p>
          <a:p>
            <a:pPr lvl="1"/>
            <a:r>
              <a:rPr lang="de-CH" dirty="0" smtClean="0"/>
              <a:t>Applikation</a:t>
            </a:r>
            <a:r>
              <a:rPr lang="de-CH" dirty="0"/>
              <a:t>: </a:t>
            </a:r>
            <a:r>
              <a:rPr lang="de-CH" dirty="0" smtClean="0"/>
              <a:t>1290</a:t>
            </a:r>
          </a:p>
          <a:p>
            <a:pPr lvl="1"/>
            <a:r>
              <a:rPr lang="de-CH" dirty="0" smtClean="0"/>
              <a:t>Test</a:t>
            </a:r>
            <a:r>
              <a:rPr lang="de-CH" dirty="0"/>
              <a:t>: </a:t>
            </a:r>
            <a:r>
              <a:rPr lang="de-CH" dirty="0" smtClean="0"/>
              <a:t>1151</a:t>
            </a:r>
          </a:p>
          <a:p>
            <a:pPr lvl="1"/>
            <a:r>
              <a:rPr lang="de-CH" dirty="0"/>
              <a:t>Views / XHTML: </a:t>
            </a:r>
            <a:r>
              <a:rPr lang="de-CH" dirty="0" smtClean="0"/>
              <a:t>1111</a:t>
            </a:r>
            <a:endParaRPr lang="de-CH" dirty="0"/>
          </a:p>
          <a:p>
            <a:pPr lvl="1"/>
            <a:r>
              <a:rPr lang="de-CH" dirty="0"/>
              <a:t>CSS: </a:t>
            </a:r>
            <a:r>
              <a:rPr lang="de-CH" dirty="0" smtClean="0"/>
              <a:t>464</a:t>
            </a:r>
          </a:p>
          <a:p>
            <a:pPr lvl="1"/>
            <a:r>
              <a:rPr lang="de-CH" dirty="0"/>
              <a:t>Übersetzungen: </a:t>
            </a:r>
            <a:r>
              <a:rPr lang="de-CH" dirty="0" smtClean="0"/>
              <a:t>556</a:t>
            </a:r>
          </a:p>
          <a:p>
            <a:pPr lvl="1"/>
            <a:r>
              <a:rPr lang="de-CH" dirty="0"/>
              <a:t>Total: </a:t>
            </a:r>
            <a:r>
              <a:rPr lang="de-CH" dirty="0" smtClean="0"/>
              <a:t>4572</a:t>
            </a:r>
            <a:endParaRPr lang="de-CH" dirty="0"/>
          </a:p>
          <a:p>
            <a:r>
              <a:rPr lang="de-CH" dirty="0"/>
              <a:t>Generierte Codezeilen: </a:t>
            </a:r>
            <a:r>
              <a:rPr lang="de-CH" dirty="0" smtClean="0"/>
              <a:t>~100</a:t>
            </a:r>
            <a:endParaRPr lang="de-CH" dirty="0"/>
          </a:p>
          <a:p>
            <a:r>
              <a:rPr lang="de-CH" dirty="0" smtClean="0"/>
              <a:t>Code </a:t>
            </a:r>
            <a:r>
              <a:rPr lang="de-CH" dirty="0" smtClean="0"/>
              <a:t>/ Test Ratio: 1.1/1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26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Projektumfang Server (</a:t>
            </a:r>
            <a:r>
              <a:rPr lang="de-CH" dirty="0" err="1" smtClean="0"/>
              <a:t>Rails</a:t>
            </a:r>
            <a:r>
              <a:rPr lang="de-CH" dirty="0" smtClean="0"/>
              <a:t>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03504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40 Libraries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Projektumfang </a:t>
            </a:r>
            <a:r>
              <a:rPr lang="de-CH" dirty="0" smtClean="0"/>
              <a:t>Server - Libraries</a:t>
            </a:r>
            <a:endParaRPr lang="de-CH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27" b="46136"/>
          <a:stretch/>
        </p:blipFill>
        <p:spPr bwMode="auto">
          <a:xfrm>
            <a:off x="1011675" y="2357659"/>
            <a:ext cx="3988302" cy="283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63" r="41524"/>
          <a:stretch/>
        </p:blipFill>
        <p:spPr bwMode="auto">
          <a:xfrm>
            <a:off x="5229823" y="2561152"/>
            <a:ext cx="3073835" cy="2430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33311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28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Projektumfang </a:t>
            </a:r>
            <a:r>
              <a:rPr lang="de-CH" dirty="0" smtClean="0"/>
              <a:t>Server - Codestatistik</a:t>
            </a:r>
            <a:endParaRPr lang="de-CH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99" y="1751294"/>
            <a:ext cx="8355080" cy="280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86639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Anzahl </a:t>
            </a:r>
            <a:r>
              <a:rPr lang="de-CH" dirty="0"/>
              <a:t>Packages: 10</a:t>
            </a:r>
          </a:p>
          <a:p>
            <a:r>
              <a:rPr lang="de-CH" dirty="0"/>
              <a:t>Anzahl eigene Klassen: 60</a:t>
            </a:r>
          </a:p>
          <a:p>
            <a:r>
              <a:rPr lang="de-CH" dirty="0"/>
              <a:t>Anzahl verwendete Klassen</a:t>
            </a:r>
            <a:r>
              <a:rPr lang="de-CH" dirty="0" smtClean="0"/>
              <a:t>: </a:t>
            </a:r>
            <a:r>
              <a:rPr lang="de-CH" dirty="0" smtClean="0"/>
              <a:t>????? ~</a:t>
            </a:r>
            <a:r>
              <a:rPr lang="de-CH" dirty="0" smtClean="0"/>
              <a:t>35</a:t>
            </a:r>
            <a:endParaRPr lang="de-CH" dirty="0"/>
          </a:p>
          <a:p>
            <a:r>
              <a:rPr lang="de-CH" dirty="0" smtClean="0"/>
              <a:t>Geschriebene Codezeilen</a:t>
            </a:r>
            <a:r>
              <a:rPr lang="de-CH" dirty="0"/>
              <a:t>: </a:t>
            </a:r>
            <a:r>
              <a:rPr lang="de-CH" dirty="0" smtClean="0"/>
              <a:t>2517</a:t>
            </a:r>
          </a:p>
          <a:p>
            <a:pPr lvl="1"/>
            <a:r>
              <a:rPr lang="de-CH" dirty="0" smtClean="0"/>
              <a:t>&gt;3000 vor </a:t>
            </a:r>
            <a:r>
              <a:rPr lang="de-CH" dirty="0" err="1" smtClean="0"/>
              <a:t>Refactoring</a:t>
            </a:r>
            <a:endParaRPr lang="de-CH" dirty="0"/>
          </a:p>
          <a:p>
            <a:r>
              <a:rPr lang="de-CH" dirty="0"/>
              <a:t>Generierte Codezeilen</a:t>
            </a:r>
            <a:r>
              <a:rPr lang="de-CH" dirty="0" smtClean="0"/>
              <a:t>: </a:t>
            </a:r>
            <a:r>
              <a:rPr lang="de-CH" dirty="0" smtClean="0"/>
              <a:t>66 (R.java)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29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Projektumfang </a:t>
            </a:r>
            <a:r>
              <a:rPr lang="de-CH" dirty="0" smtClean="0"/>
              <a:t>Client (</a:t>
            </a:r>
            <a:r>
              <a:rPr lang="de-CH" dirty="0" err="1" smtClean="0"/>
              <a:t>Android</a:t>
            </a:r>
            <a:r>
              <a:rPr lang="de-CH" dirty="0" smtClean="0"/>
              <a:t>)</a:t>
            </a:r>
            <a:endParaRPr lang="de-CH" dirty="0"/>
          </a:p>
        </p:txBody>
      </p:sp>
      <p:pic>
        <p:nvPicPr>
          <p:cNvPr id="5" name="Picture 2" descr="C:\Users\schefe\AppData\Local\Microsoft\Windows\Temporary Internet Files\Content.IE5\PFEG0HII\MP900289113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04" y="4744220"/>
            <a:ext cx="2059344" cy="1362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1114801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400" dirty="0"/>
              <a:t>Einführung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013765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Aufwand </a:t>
            </a:r>
            <a:r>
              <a:rPr lang="de-CH" dirty="0" smtClean="0"/>
              <a:t>- </a:t>
            </a:r>
            <a:r>
              <a:rPr lang="de-CH" dirty="0"/>
              <a:t>Stand 30.05.2011 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31787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31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MS1</a:t>
            </a:r>
            <a:endParaRPr lang="de-CH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413" y="2228850"/>
            <a:ext cx="4067175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88741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MS2</a:t>
            </a:r>
            <a:endParaRPr lang="de-CH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1352550"/>
            <a:ext cx="4019550" cy="415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6276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MS3</a:t>
            </a:r>
            <a:endParaRPr lang="de-CH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1833563"/>
            <a:ext cx="4057650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54081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MS4</a:t>
            </a:r>
            <a:endParaRPr lang="de-CH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1571625"/>
            <a:ext cx="4095750" cy="371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41227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35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MS5</a:t>
            </a:r>
            <a:endParaRPr lang="de-CH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3" y="1638300"/>
            <a:ext cx="4105275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717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36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MS5</a:t>
            </a:r>
            <a:endParaRPr lang="de-CH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3" y="1638300"/>
            <a:ext cx="4105275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66843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Aufwand </a:t>
            </a:r>
            <a:r>
              <a:rPr lang="de-CH" dirty="0" smtClean="0"/>
              <a:t>MS6</a:t>
            </a:r>
            <a:endParaRPr lang="de-CH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2708920"/>
            <a:ext cx="4057650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3" y="1340768"/>
            <a:ext cx="5438775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1354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38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Totalaufwand – Stand 30.05.2011</a:t>
            </a:r>
            <a:endParaRPr lang="de-CH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02538"/>
            <a:ext cx="8820471" cy="1428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78"/>
          <a:stretch/>
        </p:blipFill>
        <p:spPr bwMode="auto">
          <a:xfrm>
            <a:off x="144017" y="2665638"/>
            <a:ext cx="8855966" cy="1085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745758"/>
            <a:ext cx="8784976" cy="205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37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67544" y="1495325"/>
            <a:ext cx="8229600" cy="4525963"/>
          </a:xfrm>
        </p:spPr>
        <p:txBody>
          <a:bodyPr/>
          <a:lstStyle/>
          <a:p>
            <a:r>
              <a:rPr lang="de-CH" dirty="0" err="1" smtClean="0"/>
              <a:t>Inception</a:t>
            </a:r>
            <a:r>
              <a:rPr lang="de-CH" dirty="0" smtClean="0"/>
              <a:t>, 3 Wochen</a:t>
            </a:r>
            <a:endParaRPr lang="de-CH" dirty="0"/>
          </a:p>
          <a:p>
            <a:pPr lvl="1"/>
            <a:r>
              <a:rPr lang="de-CH" dirty="0" smtClean="0"/>
              <a:t>MS1</a:t>
            </a:r>
            <a:endParaRPr lang="de-CH" dirty="0"/>
          </a:p>
          <a:p>
            <a:r>
              <a:rPr lang="de-CH" dirty="0" smtClean="0"/>
              <a:t>Elaboration, 4 Wochen</a:t>
            </a:r>
          </a:p>
          <a:p>
            <a:pPr lvl="1"/>
            <a:r>
              <a:rPr lang="de-CH" dirty="0" smtClean="0"/>
              <a:t>MS2, MS3</a:t>
            </a:r>
          </a:p>
          <a:p>
            <a:r>
              <a:rPr lang="de-CH" dirty="0" err="1" smtClean="0"/>
              <a:t>Construction</a:t>
            </a:r>
            <a:r>
              <a:rPr lang="de-CH" dirty="0" smtClean="0"/>
              <a:t>, 4 Wochen</a:t>
            </a:r>
            <a:endParaRPr lang="de-CH" dirty="0"/>
          </a:p>
          <a:p>
            <a:pPr lvl="1"/>
            <a:r>
              <a:rPr lang="de-CH" dirty="0" smtClean="0"/>
              <a:t>MS4, MS5</a:t>
            </a:r>
          </a:p>
          <a:p>
            <a:r>
              <a:rPr lang="de-CH" dirty="0" smtClean="0"/>
              <a:t>Transition, 2 Wochen</a:t>
            </a:r>
          </a:p>
          <a:p>
            <a:pPr lvl="1"/>
            <a:r>
              <a:rPr lang="de-CH" dirty="0" smtClean="0"/>
              <a:t>MS6</a:t>
            </a:r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Projektverlauf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39</a:t>
            </a:fld>
            <a:endParaRPr lang="de-DE"/>
          </a:p>
        </p:txBody>
      </p:sp>
      <p:pic>
        <p:nvPicPr>
          <p:cNvPr id="6146" name="Picture 2" descr="C:\Users\schefe\AppData\Local\Microsoft\Windows\Temporary Internet Files\Content.IE5\YW39FB0M\MC900431643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601" y="4869160"/>
            <a:ext cx="1426468" cy="1426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948" y="188640"/>
            <a:ext cx="4081548" cy="6295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83717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2824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28870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Projekt (immer) auf Kurs</a:t>
            </a:r>
          </a:p>
          <a:p>
            <a:pPr lvl="1"/>
            <a:r>
              <a:rPr lang="de-CH" dirty="0"/>
              <a:t>Projektplan </a:t>
            </a:r>
            <a:r>
              <a:rPr lang="de-CH" dirty="0" smtClean="0"/>
              <a:t>eingehalten</a:t>
            </a:r>
          </a:p>
          <a:p>
            <a:pPr lvl="1"/>
            <a:r>
              <a:rPr lang="de-CH" dirty="0" smtClean="0"/>
              <a:t>Termine wahrgenommen</a:t>
            </a:r>
            <a:endParaRPr lang="de-CH" dirty="0" smtClean="0"/>
          </a:p>
          <a:p>
            <a:r>
              <a:rPr lang="de-CH" dirty="0" smtClean="0"/>
              <a:t>Zusammenarbeit </a:t>
            </a:r>
            <a:r>
              <a:rPr lang="de-CH" dirty="0" smtClean="0"/>
              <a:t>fantastisch</a:t>
            </a:r>
          </a:p>
          <a:p>
            <a:pPr lvl="1"/>
            <a:r>
              <a:rPr lang="de-CH" dirty="0"/>
              <a:t>Aufwand gleichmässig </a:t>
            </a:r>
            <a:r>
              <a:rPr lang="de-CH" dirty="0" smtClean="0"/>
              <a:t>verteilt</a:t>
            </a:r>
            <a:endParaRPr lang="de-CH" dirty="0" smtClean="0"/>
          </a:p>
          <a:p>
            <a:r>
              <a:rPr lang="de-CH" dirty="0" smtClean="0"/>
              <a:t>SE1 Theorie angewendet</a:t>
            </a:r>
            <a:endParaRPr lang="de-CH" dirty="0" smtClean="0"/>
          </a:p>
          <a:p>
            <a:r>
              <a:rPr lang="de-CH" dirty="0" smtClean="0"/>
              <a:t>Neue Technologien kennengelernt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Projektverlauf - Positive </a:t>
            </a:r>
            <a:r>
              <a:rPr lang="de-CH" dirty="0" smtClean="0"/>
              <a:t>Aspekte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40</a:t>
            </a:fld>
            <a:endParaRPr lang="de-D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723433"/>
            <a:ext cx="1428750" cy="1428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744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Aufwand gross</a:t>
            </a:r>
          </a:p>
          <a:p>
            <a:pPr lvl="1"/>
            <a:r>
              <a:rPr lang="de-CH" dirty="0"/>
              <a:t>Viele Sitzungen, viel </a:t>
            </a:r>
            <a:r>
              <a:rPr lang="de-CH" dirty="0" smtClean="0"/>
              <a:t>Zeit</a:t>
            </a:r>
          </a:p>
          <a:p>
            <a:pPr lvl="1"/>
            <a:r>
              <a:rPr lang="de-CH" dirty="0" smtClean="0"/>
              <a:t>Viele Dokumente, wenig Programmieren</a:t>
            </a:r>
          </a:p>
          <a:p>
            <a:pPr lvl="1"/>
            <a:r>
              <a:rPr lang="de-CH" dirty="0"/>
              <a:t>Konzentration auf </a:t>
            </a:r>
            <a:r>
              <a:rPr lang="de-CH" dirty="0" smtClean="0"/>
              <a:t>Details</a:t>
            </a:r>
            <a:endParaRPr lang="de-CH" dirty="0" smtClean="0"/>
          </a:p>
          <a:p>
            <a:r>
              <a:rPr lang="de-CH" dirty="0"/>
              <a:t>Verschiedene Konventionen</a:t>
            </a:r>
          </a:p>
          <a:p>
            <a:pPr lvl="1"/>
            <a:r>
              <a:rPr lang="de-CH" dirty="0" err="1"/>
              <a:t>Android</a:t>
            </a:r>
            <a:r>
              <a:rPr lang="de-CH" dirty="0"/>
              <a:t> </a:t>
            </a:r>
            <a:r>
              <a:rPr lang="de-CH" dirty="0" err="1"/>
              <a:t>vs</a:t>
            </a:r>
            <a:r>
              <a:rPr lang="de-CH" dirty="0"/>
              <a:t> Ruby on </a:t>
            </a:r>
            <a:r>
              <a:rPr lang="de-CH" dirty="0" err="1" smtClean="0"/>
              <a:t>Rails</a:t>
            </a:r>
            <a:endParaRPr lang="de-CH" dirty="0" smtClean="0"/>
          </a:p>
          <a:p>
            <a:r>
              <a:rPr lang="de-CH" dirty="0" smtClean="0"/>
              <a:t>Technisch von </a:t>
            </a:r>
            <a:r>
              <a:rPr lang="de-CH" dirty="0" err="1" smtClean="0"/>
              <a:t>Android</a:t>
            </a:r>
            <a:r>
              <a:rPr lang="de-CH" dirty="0" smtClean="0"/>
              <a:t> enttäuscht</a:t>
            </a:r>
          </a:p>
          <a:p>
            <a:pPr lvl="1"/>
            <a:r>
              <a:rPr lang="de-CH" dirty="0" smtClean="0"/>
              <a:t>Neue Technologie, wenig Tools</a:t>
            </a:r>
          </a:p>
          <a:p>
            <a:pPr lvl="1"/>
            <a:r>
              <a:rPr lang="de-CH" dirty="0" smtClean="0"/>
              <a:t>SDK: Viele Änderungen und Erweiterungen, nicht durchdachte SDK Klassen und Konzepte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Projektverlauf - Negative </a:t>
            </a:r>
            <a:r>
              <a:rPr lang="de-CH" dirty="0" smtClean="0"/>
              <a:t>Aspekte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41</a:t>
            </a:fld>
            <a:endParaRPr lang="de-D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8"/>
          <a:stretch/>
        </p:blipFill>
        <p:spPr bwMode="auto">
          <a:xfrm>
            <a:off x="7148264" y="5169768"/>
            <a:ext cx="1600200" cy="14995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98245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Keine </a:t>
            </a:r>
            <a:r>
              <a:rPr lang="de-CH" dirty="0" smtClean="0"/>
              <a:t>grossen Probleme</a:t>
            </a:r>
          </a:p>
          <a:p>
            <a:pPr lvl="1"/>
            <a:r>
              <a:rPr lang="de-CH" dirty="0" smtClean="0"/>
              <a:t>Architekturprototyp deckte technische Risiken ab</a:t>
            </a:r>
            <a:endParaRPr lang="de-CH" dirty="0" smtClean="0"/>
          </a:p>
          <a:p>
            <a:r>
              <a:rPr lang="de-CH" dirty="0" smtClean="0"/>
              <a:t>Abgleichen </a:t>
            </a:r>
            <a:r>
              <a:rPr lang="de-CH" dirty="0" smtClean="0"/>
              <a:t>von Dokumenten bei Konflikten (</a:t>
            </a:r>
            <a:r>
              <a:rPr lang="de-CH" dirty="0" err="1" smtClean="0"/>
              <a:t>Merging</a:t>
            </a:r>
            <a:r>
              <a:rPr lang="de-CH" dirty="0" smtClean="0"/>
              <a:t> Tool von Word)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Projektverlauf - </a:t>
            </a:r>
            <a:r>
              <a:rPr lang="de-CH" dirty="0" smtClean="0"/>
              <a:t>Probleme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42</a:t>
            </a:fld>
            <a:endParaRPr lang="de-DE"/>
          </a:p>
        </p:txBody>
      </p:sp>
      <p:pic>
        <p:nvPicPr>
          <p:cNvPr id="3075" name="Picture 3" descr="C:\Users\schefe\Desktop\symbol-error-150x1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797152"/>
            <a:ext cx="1428750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544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Projekt-</a:t>
            </a:r>
            <a:r>
              <a:rPr lang="de-CH" dirty="0" smtClean="0"/>
              <a:t>, Zeitmanagement </a:t>
            </a:r>
          </a:p>
          <a:p>
            <a:pPr lvl="1"/>
            <a:r>
              <a:rPr lang="de-CH" dirty="0" smtClean="0"/>
              <a:t>Einteilen von Arbeiten in Arbeitspakete</a:t>
            </a:r>
          </a:p>
          <a:p>
            <a:pPr lvl="1"/>
            <a:r>
              <a:rPr lang="de-CH" dirty="0" smtClean="0"/>
              <a:t>Anwenden agiler </a:t>
            </a:r>
            <a:r>
              <a:rPr lang="de-CH" dirty="0" smtClean="0"/>
              <a:t>Softwareentwicklung</a:t>
            </a:r>
          </a:p>
          <a:p>
            <a:pPr lvl="1"/>
            <a:r>
              <a:rPr lang="de-CH" dirty="0"/>
              <a:t>Arbeiten im </a:t>
            </a:r>
            <a:r>
              <a:rPr lang="de-CH" dirty="0" smtClean="0"/>
              <a:t>Team</a:t>
            </a:r>
            <a:endParaRPr lang="de-CH" dirty="0" smtClean="0"/>
          </a:p>
          <a:p>
            <a:r>
              <a:rPr lang="de-CH" dirty="0" smtClean="0"/>
              <a:t>Technologie</a:t>
            </a:r>
          </a:p>
          <a:p>
            <a:pPr lvl="1"/>
            <a:r>
              <a:rPr lang="de-CH" dirty="0" smtClean="0"/>
              <a:t>Programmierkenntnisse </a:t>
            </a:r>
            <a:r>
              <a:rPr lang="de-CH" dirty="0"/>
              <a:t>verbessert</a:t>
            </a:r>
          </a:p>
          <a:p>
            <a:pPr lvl="1"/>
            <a:r>
              <a:rPr lang="de-CH" dirty="0" smtClean="0"/>
              <a:t>Ruby </a:t>
            </a:r>
            <a:r>
              <a:rPr lang="de-CH" dirty="0" smtClean="0"/>
              <a:t>on </a:t>
            </a:r>
            <a:r>
              <a:rPr lang="de-CH" dirty="0" err="1" smtClean="0"/>
              <a:t>Rails</a:t>
            </a:r>
            <a:endParaRPr lang="de-CH" dirty="0" smtClean="0"/>
          </a:p>
          <a:p>
            <a:pPr lvl="1"/>
            <a:r>
              <a:rPr lang="de-CH" dirty="0" err="1" smtClean="0"/>
              <a:t>Android</a:t>
            </a:r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Erkenntnisse/Erfahrungen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43</a:t>
            </a:fld>
            <a:endParaRPr lang="de-DE"/>
          </a:p>
        </p:txBody>
      </p:sp>
      <p:pic>
        <p:nvPicPr>
          <p:cNvPr id="4098" name="Picture 2" descr="C:\Users\schefe\AppData\Local\Microsoft\Windows\Temporary Internet Files\Content.IE5\5MBT18M7\MP900438739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559170"/>
            <a:ext cx="2524236" cy="1682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0085588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Erfolgreiches Projekt</a:t>
            </a:r>
          </a:p>
          <a:p>
            <a:r>
              <a:rPr lang="de-CH" dirty="0" smtClean="0"/>
              <a:t>Super Teamwork</a:t>
            </a:r>
            <a:endParaRPr lang="de-CH" dirty="0" smtClean="0"/>
          </a:p>
          <a:p>
            <a:r>
              <a:rPr lang="de-CH" dirty="0" smtClean="0"/>
              <a:t>SE1 Kenntnisse verinnerlicht</a:t>
            </a:r>
          </a:p>
          <a:p>
            <a:r>
              <a:rPr lang="de-CH" dirty="0" smtClean="0"/>
              <a:t>Architektur wichtig</a:t>
            </a:r>
          </a:p>
          <a:p>
            <a:pPr lvl="1"/>
            <a:r>
              <a:rPr lang="de-CH" dirty="0" smtClean="0"/>
              <a:t>Lose Kopplung</a:t>
            </a:r>
          </a:p>
          <a:p>
            <a:pPr lvl="1"/>
            <a:r>
              <a:rPr lang="de-CH" dirty="0" smtClean="0"/>
              <a:t>Keine zyklischen Abhängigkeiten</a:t>
            </a:r>
            <a:endParaRPr lang="de-CH" dirty="0" smtClean="0"/>
          </a:p>
          <a:p>
            <a:r>
              <a:rPr lang="de-CH" dirty="0" smtClean="0"/>
              <a:t>Koordination gemeistert</a:t>
            </a:r>
            <a:endParaRPr lang="de-CH" dirty="0" smtClean="0"/>
          </a:p>
          <a:p>
            <a:endParaRPr lang="de-CH" dirty="0" smtClean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Zusammenfassung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44</a:t>
            </a:fld>
            <a:endParaRPr lang="de-DE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878685"/>
            <a:ext cx="1553303" cy="1501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100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331640" y="2132856"/>
            <a:ext cx="3672408" cy="1440160"/>
          </a:xfrm>
        </p:spPr>
        <p:txBody>
          <a:bodyPr/>
          <a:lstStyle/>
          <a:p>
            <a:pPr marL="109728" indent="0">
              <a:buNone/>
            </a:pPr>
            <a:r>
              <a:rPr lang="de-CH" dirty="0" smtClean="0"/>
              <a:t>Vielen Dank für Ihre Aufmerksamkeit!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Fragen</a:t>
            </a:r>
            <a:endParaRPr lang="de-CH" dirty="0"/>
          </a:p>
        </p:txBody>
      </p:sp>
      <p:pic>
        <p:nvPicPr>
          <p:cNvPr id="5122" name="Picture 2" descr="C:\Users\schefe\AppData\Local\Microsoft\Windows\Temporary Internet Files\Content.IE5\PFEG0HII\MP900315598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924944"/>
            <a:ext cx="2547196" cy="1817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2147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93039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9282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2838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86335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3706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5350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3723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2020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PICT0007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4445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220" y="1390491"/>
            <a:ext cx="3641304" cy="3641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5135240" y="4810036"/>
            <a:ext cx="3281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(</a:t>
            </a:r>
            <a:r>
              <a:rPr lang="de-CH" sz="4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Zukunft</a:t>
            </a:r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)</a:t>
            </a:r>
            <a:endParaRPr lang="de-CH" sz="36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53153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sr_elmer">
  <a:themeElements>
    <a:clrScheme name="Blaustich">
      <a:dk1>
        <a:srgbClr val="242424"/>
      </a:dk1>
      <a:lt1>
        <a:sysClr val="window" lastClr="FFFFFF"/>
      </a:lt1>
      <a:dk2>
        <a:srgbClr val="4D5EFD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Deimo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Deimo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hsr_elmer</Template>
  <TotalTime>0</TotalTime>
  <Words>643</Words>
  <Application>Microsoft Office PowerPoint</Application>
  <PresentationFormat>Bildschirmpräsentation (4:3)</PresentationFormat>
  <Paragraphs>307</Paragraphs>
  <Slides>45</Slides>
  <Notes>44</Notes>
  <HiddenSlides>1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46" baseType="lpstr">
      <vt:lpstr>hsr_elmer</vt:lpstr>
      <vt:lpstr>Mobile Reporting Tool</vt:lpstr>
      <vt:lpstr>Inhalt</vt:lpstr>
      <vt:lpstr>Einführung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Problembeschreibung</vt:lpstr>
      <vt:lpstr>Ziele</vt:lpstr>
      <vt:lpstr>Realisierte Funktionen Client (Android)</vt:lpstr>
      <vt:lpstr>Realisierte Funktionen Server (Rails)</vt:lpstr>
      <vt:lpstr>Live Demo</vt:lpstr>
      <vt:lpstr>Architektur Übersicht</vt:lpstr>
      <vt:lpstr>Tiers</vt:lpstr>
      <vt:lpstr>Domainmodel </vt:lpstr>
      <vt:lpstr>Problemdomain Server</vt:lpstr>
      <vt:lpstr>Problemdomain Android</vt:lpstr>
      <vt:lpstr>Layers / Packages</vt:lpstr>
      <vt:lpstr>Layers / Packages</vt:lpstr>
      <vt:lpstr>PowerPoint-Präsentation</vt:lpstr>
      <vt:lpstr>Projektumfang</vt:lpstr>
      <vt:lpstr>Projektumfang Server (Rails)</vt:lpstr>
      <vt:lpstr>Projektumfang Server - Libraries</vt:lpstr>
      <vt:lpstr>Projektumfang Server - Codestatistik</vt:lpstr>
      <vt:lpstr>Projektumfang Client (Android)</vt:lpstr>
      <vt:lpstr>Aufwand - Stand 30.05.2011 </vt:lpstr>
      <vt:lpstr>Aufwand MS1</vt:lpstr>
      <vt:lpstr>Aufwand MS2</vt:lpstr>
      <vt:lpstr>Aufwand MS3</vt:lpstr>
      <vt:lpstr>Aufwand MS4</vt:lpstr>
      <vt:lpstr>Aufwand MS5</vt:lpstr>
      <vt:lpstr>Aufwand MS5</vt:lpstr>
      <vt:lpstr>Aufwand MS6</vt:lpstr>
      <vt:lpstr>Totalaufwand – Stand 30.05.2011</vt:lpstr>
      <vt:lpstr>Projektverlauf</vt:lpstr>
      <vt:lpstr>Projektverlauf - Positive Aspekte</vt:lpstr>
      <vt:lpstr>Projektverlauf - Negative Aspekte</vt:lpstr>
      <vt:lpstr>Projektverlauf - Probleme</vt:lpstr>
      <vt:lpstr>Erkenntnisse/Erfahrungen</vt:lpstr>
      <vt:lpstr>Zusammenfassung</vt:lpstr>
      <vt:lpstr>Fragen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Lukas Elmer</dc:creator>
  <cp:lastModifiedBy>Lukas Elmer</cp:lastModifiedBy>
  <cp:revision>425</cp:revision>
  <dcterms:created xsi:type="dcterms:W3CDTF">2011-04-12T13:11:17Z</dcterms:created>
  <dcterms:modified xsi:type="dcterms:W3CDTF">2011-05-31T06:41:49Z</dcterms:modified>
</cp:coreProperties>
</file>